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98" r:id="rId1"/>
    <p:sldMasterId id="2147483699" r:id="rId2"/>
    <p:sldMasterId id="2147483700" r:id="rId3"/>
  </p:sldMasterIdLst>
  <p:notesMasterIdLst>
    <p:notesMasterId r:id="rId19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1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ontserrat" panose="00000500000000000000" pitchFamily="2" charset="-52"/>
      <p:regular r:id="rId24"/>
      <p:bold r:id="rId25"/>
      <p:italic r:id="rId26"/>
      <p:boldItalic r:id="rId27"/>
    </p:embeddedFont>
    <p:embeddedFont>
      <p:font typeface="Montserrat ExtraBold" panose="00000900000000000000" pitchFamily="2" charset="-52"/>
      <p:bold r:id="rId28"/>
      <p:boldItalic r:id="rId29"/>
    </p:embeddedFont>
    <p:embeddedFont>
      <p:font typeface="Montserrat Medium" panose="00000600000000000000" pitchFamily="2" charset="-52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3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20db4cbd64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Google Shape;240;g220db4cbd64_2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220db4cbd64_2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420ec95d9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4" name="Google Shape;314;g2420ec95d92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420ec95d92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1" name="Google Shape;321;g2420ec95d92_0_8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420ec95d92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8" name="Google Shape;328;g2420ec95d92_0_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420ec95d9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5" name="Google Shape;335;g2420ec95d92_0_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420ec95d9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4" name="Google Shape;344;g2420ec95d92_0_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420ec95d9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0" name="Google Shape;360;g2420ec95d92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1" name="Google Shape;361;g2420ec95d92_0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15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2d2db771bd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3" name="Google Shape;253;g22d2db771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403056f52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0" name="Google Shape;260;g2403056f52b_0_1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420ec95d9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7" name="Google Shape;267;g2420ec95d92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420ec95d9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4" name="Google Shape;274;g2420ec95d92_0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420ec95d9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2" name="Google Shape;282;g2420ec95d92_0_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420ec95d9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0" name="Google Shape;290;g2420ec95d92_0_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420ec95d9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8" name="Google Shape;298;g2420ec95d92_0_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420ec95d92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6" name="Google Shape;306;g2420ec95d92_0_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 type="twoColTx">
  <p:cSld name="TITLE_AND_TWO_COLUMNS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body" idx="2"/>
          </p:nvPr>
        </p:nvSpPr>
        <p:spPr>
          <a:xfrm>
            <a:off x="48323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 1">
  <p:cSld name="TITLE_AND_BODY 2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>
            <a:spLocks noGrp="1"/>
          </p:cNvSpPr>
          <p:nvPr>
            <p:ph type="title"/>
          </p:nvPr>
        </p:nvSpPr>
        <p:spPr>
          <a:xfrm>
            <a:off x="282575" y="92869"/>
            <a:ext cx="8229600" cy="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8"/>
          <p:cNvSpPr txBox="1">
            <a:spLocks noGrp="1"/>
          </p:cNvSpPr>
          <p:nvPr>
            <p:ph type="body" idx="1"/>
          </p:nvPr>
        </p:nvSpPr>
        <p:spPr>
          <a:xfrm>
            <a:off x="282575" y="873650"/>
            <a:ext cx="8229600" cy="3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250"/>
              <a:buChar char="●"/>
              <a:defRPr/>
            </a:lvl1pPr>
            <a:lvl2pPr marL="914400" lvl="1" indent="-371475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25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41" name="Google Shape;141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</a:defRPr>
            </a:lvl1pPr>
            <a:lvl2pPr lvl="1">
              <a:buNone/>
              <a:defRPr sz="1300">
                <a:solidFill>
                  <a:schemeClr val="dk1"/>
                </a:solidFill>
              </a:defRPr>
            </a:lvl2pPr>
            <a:lvl3pPr lvl="2">
              <a:buNone/>
              <a:defRPr sz="1300">
                <a:solidFill>
                  <a:schemeClr val="dk1"/>
                </a:solidFill>
              </a:defRPr>
            </a:lvl3pPr>
            <a:lvl4pPr lvl="3">
              <a:buNone/>
              <a:defRPr sz="1300">
                <a:solidFill>
                  <a:schemeClr val="dk1"/>
                </a:solidFill>
              </a:defRPr>
            </a:lvl4pPr>
            <a:lvl5pPr lvl="4">
              <a:buNone/>
              <a:defRPr sz="1300">
                <a:solidFill>
                  <a:schemeClr val="dk1"/>
                </a:solidFill>
              </a:defRPr>
            </a:lvl5pPr>
            <a:lvl6pPr lvl="5">
              <a:buNone/>
              <a:defRPr sz="1300">
                <a:solidFill>
                  <a:schemeClr val="dk1"/>
                </a:solidFill>
              </a:defRPr>
            </a:lvl6pPr>
            <a:lvl7pPr lvl="6">
              <a:buNone/>
              <a:defRPr sz="1300">
                <a:solidFill>
                  <a:schemeClr val="dk1"/>
                </a:solidFill>
              </a:defRPr>
            </a:lvl7pPr>
            <a:lvl8pPr lvl="7">
              <a:buNone/>
              <a:defRPr sz="1300">
                <a:solidFill>
                  <a:schemeClr val="dk1"/>
                </a:solidFill>
              </a:defRPr>
            </a:lvl8pPr>
            <a:lvl9pPr lvl="8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0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0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49" name="Google Shape;149;p3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>
  <p:cSld name="TITLE_AND_BODY 2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3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 type="twoColTx">
  <p:cSld name="TITLE_AND_TWO_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2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2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7" name="Google Shape;157;p32"/>
          <p:cNvSpPr txBox="1">
            <a:spLocks noGrp="1"/>
          </p:cNvSpPr>
          <p:nvPr>
            <p:ph type="body" idx="2"/>
          </p:nvPr>
        </p:nvSpPr>
        <p:spPr>
          <a:xfrm>
            <a:off x="48323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8" name="Google Shape;158;p3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34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title"/>
          </p:nvPr>
        </p:nvSpPr>
        <p:spPr>
          <a:xfrm>
            <a:off x="311699" y="2150849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6"/>
          <p:cNvSpPr txBox="1">
            <a:spLocks noGrp="1"/>
          </p:cNvSpPr>
          <p:nvPr>
            <p:ph type="title"/>
          </p:nvPr>
        </p:nvSpPr>
        <p:spPr>
          <a:xfrm>
            <a:off x="822960" y="274320"/>
            <a:ext cx="75210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36"/>
          <p:cNvSpPr txBox="1">
            <a:spLocks noGrp="1"/>
          </p:cNvSpPr>
          <p:nvPr>
            <p:ph type="body" idx="1"/>
          </p:nvPr>
        </p:nvSpPr>
        <p:spPr>
          <a:xfrm>
            <a:off x="822960" y="825471"/>
            <a:ext cx="7521000" cy="26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0" name="Google Shape;170;p36"/>
          <p:cNvSpPr txBox="1">
            <a:spLocks noGrp="1"/>
          </p:cNvSpPr>
          <p:nvPr>
            <p:ph type="dt" idx="10"/>
          </p:nvPr>
        </p:nvSpPr>
        <p:spPr>
          <a:xfrm rot="-1985953">
            <a:off x="308933" y="4391234"/>
            <a:ext cx="1960664" cy="17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36"/>
          <p:cNvSpPr txBox="1">
            <a:spLocks noGrp="1"/>
          </p:cNvSpPr>
          <p:nvPr>
            <p:ph type="ftr" idx="11"/>
          </p:nvPr>
        </p:nvSpPr>
        <p:spPr>
          <a:xfrm>
            <a:off x="3517514" y="4713842"/>
            <a:ext cx="47244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Google Shape;172;p36"/>
          <p:cNvSpPr>
            <a:spLocks noGrp="1"/>
          </p:cNvSpPr>
          <p:nvPr>
            <p:ph type="sldNum" idx="12"/>
          </p:nvPr>
        </p:nvSpPr>
        <p:spPr>
          <a:xfrm>
            <a:off x="8401038" y="4628117"/>
            <a:ext cx="502800" cy="3771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7"/>
          <p:cNvSpPr txBox="1">
            <a:spLocks noGrp="1"/>
          </p:cNvSpPr>
          <p:nvPr>
            <p:ph type="title"/>
          </p:nvPr>
        </p:nvSpPr>
        <p:spPr>
          <a:xfrm>
            <a:off x="282575" y="92869"/>
            <a:ext cx="8229600" cy="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7"/>
          <p:cNvSpPr txBox="1">
            <a:spLocks noGrp="1"/>
          </p:cNvSpPr>
          <p:nvPr>
            <p:ph type="body" idx="1"/>
          </p:nvPr>
        </p:nvSpPr>
        <p:spPr>
          <a:xfrm>
            <a:off x="282575" y="873650"/>
            <a:ext cx="8229600" cy="3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250"/>
              <a:buChar char="●"/>
              <a:defRPr/>
            </a:lvl1pPr>
            <a:lvl2pPr marL="914400" lvl="1" indent="-371475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25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00" tIns="91400" rIns="91400" bIns="91400" anchor="t" anchorCtr="0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title"/>
          </p:nvPr>
        </p:nvSpPr>
        <p:spPr>
          <a:xfrm>
            <a:off x="311708" y="744574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body" idx="1"/>
          </p:nvPr>
        </p:nvSpPr>
        <p:spPr>
          <a:xfrm>
            <a:off x="311699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_COLUMN_TEXT">
  <p:cSld name="ONE_COLUMN_TEXT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9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9"/>
          <p:cNvSpPr txBox="1">
            <a:spLocks noGrp="1"/>
          </p:cNvSpPr>
          <p:nvPr>
            <p:ph type="body" idx="1"/>
          </p:nvPr>
        </p:nvSpPr>
        <p:spPr>
          <a:xfrm>
            <a:off x="311699" y="1389599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84" name="Google Shape;184;p3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_POINT">
  <p:cSld name="MAIN_POIN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0"/>
          <p:cNvSpPr txBox="1">
            <a:spLocks noGrp="1"/>
          </p:cNvSpPr>
          <p:nvPr>
            <p:ph type="title"/>
          </p:nvPr>
        </p:nvSpPr>
        <p:spPr>
          <a:xfrm>
            <a:off x="490250" y="450149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4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TITLE_AND_DESCRIPTION">
  <p:cSld name="SECTION_TITLE_AND_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41"/>
          <p:cNvSpPr txBox="1">
            <a:spLocks noGrp="1"/>
          </p:cNvSpPr>
          <p:nvPr>
            <p:ph type="body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2" name="Google Shape;192;p41"/>
          <p:cNvSpPr txBox="1">
            <a:spLocks noGrp="1"/>
          </p:cNvSpPr>
          <p:nvPr>
            <p:ph type="body" idx="2"/>
          </p:nvPr>
        </p:nvSpPr>
        <p:spPr>
          <a:xfrm>
            <a:off x="4939500" y="724074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3" name="Google Shape;193;p4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2"/>
          <p:cNvSpPr txBox="1">
            <a:spLocks noGrp="1"/>
          </p:cNvSpPr>
          <p:nvPr>
            <p:ph type="body" idx="1"/>
          </p:nvPr>
        </p:nvSpPr>
        <p:spPr>
          <a:xfrm>
            <a:off x="311699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96" name="Google Shape;196;p4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_NUMBER">
  <p:cSld name="BIG_NUMBER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3"/>
          <p:cNvSpPr txBox="1">
            <a:spLocks noGrp="1"/>
          </p:cNvSpPr>
          <p:nvPr>
            <p:ph type="title" hasCustomPrompt="1"/>
          </p:nvPr>
        </p:nvSpPr>
        <p:spPr>
          <a:xfrm>
            <a:off x="311699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99" name="Google Shape;199;p43"/>
          <p:cNvSpPr txBox="1">
            <a:spLocks noGrp="1"/>
          </p:cNvSpPr>
          <p:nvPr>
            <p:ph type="body" idx="1"/>
          </p:nvPr>
        </p:nvSpPr>
        <p:spPr>
          <a:xfrm>
            <a:off x="311699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0" name="Google Shape;200;p4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 2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4"/>
          <p:cNvSpPr txBox="1">
            <a:spLocks noGrp="1"/>
          </p:cNvSpPr>
          <p:nvPr>
            <p:ph type="title"/>
          </p:nvPr>
        </p:nvSpPr>
        <p:spPr>
          <a:xfrm>
            <a:off x="311708" y="744574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4"/>
          <p:cNvSpPr txBox="1">
            <a:spLocks noGrp="1"/>
          </p:cNvSpPr>
          <p:nvPr>
            <p:ph type="body" idx="1"/>
          </p:nvPr>
        </p:nvSpPr>
        <p:spPr>
          <a:xfrm>
            <a:off x="311699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4" name="Google Shape;204;p44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>
  <p:cSld name="SECTION_HEADER 2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5"/>
          <p:cNvSpPr txBox="1">
            <a:spLocks noGrp="1"/>
          </p:cNvSpPr>
          <p:nvPr>
            <p:ph type="title"/>
          </p:nvPr>
        </p:nvSpPr>
        <p:spPr>
          <a:xfrm>
            <a:off x="311699" y="2150849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4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>
  <p:cSld name="TITLE_AND_TWO_COLUMNS 2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46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1" name="Google Shape;211;p46"/>
          <p:cNvSpPr txBox="1">
            <a:spLocks noGrp="1"/>
          </p:cNvSpPr>
          <p:nvPr>
            <p:ph type="body" idx="2"/>
          </p:nvPr>
        </p:nvSpPr>
        <p:spPr>
          <a:xfrm>
            <a:off x="48323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2" name="Google Shape;212;p4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>
  <p:cSld name="TITLE_ONLY 2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4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_COLUMN_TEXT">
  <p:cSld name="ONE_COLUMN_TEXT 2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8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48"/>
          <p:cNvSpPr txBox="1">
            <a:spLocks noGrp="1"/>
          </p:cNvSpPr>
          <p:nvPr>
            <p:ph type="body" idx="1"/>
          </p:nvPr>
        </p:nvSpPr>
        <p:spPr>
          <a:xfrm>
            <a:off x="311699" y="1389599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9" name="Google Shape;219;p48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_POINT">
  <p:cSld name="MAIN_POINT 2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9"/>
          <p:cNvSpPr txBox="1">
            <a:spLocks noGrp="1"/>
          </p:cNvSpPr>
          <p:nvPr>
            <p:ph type="title"/>
          </p:nvPr>
        </p:nvSpPr>
        <p:spPr>
          <a:xfrm>
            <a:off x="490250" y="450149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4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TITLE_AND_DESCRIPTION">
  <p:cSld name="SECTION_TITLE_AND_DESCRIPTION 2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5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50"/>
          <p:cNvSpPr txBox="1">
            <a:spLocks noGrp="1"/>
          </p:cNvSpPr>
          <p:nvPr>
            <p:ph type="body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7" name="Google Shape;227;p50"/>
          <p:cNvSpPr txBox="1">
            <a:spLocks noGrp="1"/>
          </p:cNvSpPr>
          <p:nvPr>
            <p:ph type="body" idx="2"/>
          </p:nvPr>
        </p:nvSpPr>
        <p:spPr>
          <a:xfrm>
            <a:off x="4939500" y="724074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8" name="Google Shape;228;p5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 2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1"/>
          <p:cNvSpPr txBox="1">
            <a:spLocks noGrp="1"/>
          </p:cNvSpPr>
          <p:nvPr>
            <p:ph type="body" idx="1"/>
          </p:nvPr>
        </p:nvSpPr>
        <p:spPr>
          <a:xfrm>
            <a:off x="311699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1" name="Google Shape;231;p5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_NUMBER">
  <p:cSld name="BIG_NUMBER 2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2"/>
          <p:cNvSpPr txBox="1">
            <a:spLocks noGrp="1"/>
          </p:cNvSpPr>
          <p:nvPr>
            <p:ph type="title"/>
          </p:nvPr>
        </p:nvSpPr>
        <p:spPr>
          <a:xfrm>
            <a:off x="311699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52"/>
          <p:cNvSpPr txBox="1">
            <a:spLocks noGrp="1"/>
          </p:cNvSpPr>
          <p:nvPr>
            <p:ph type="body" idx="1"/>
          </p:nvPr>
        </p:nvSpPr>
        <p:spPr>
          <a:xfrm>
            <a:off x="311699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5" name="Google Shape;235;p5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 2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9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Google Shape;145;p2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2"/>
            <a:ext cx="9144000" cy="5143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5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0544" y="4263375"/>
            <a:ext cx="2430000" cy="374119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54"/>
          <p:cNvSpPr txBox="1"/>
          <p:nvPr/>
        </p:nvSpPr>
        <p:spPr>
          <a:xfrm>
            <a:off x="2603551" y="355350"/>
            <a:ext cx="39369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Программа повышения квалификации</a:t>
            </a:r>
            <a:endParaRPr sz="1400" b="0" i="0" u="none" strike="noStrike" cap="non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6" name="Google Shape;246;p54"/>
          <p:cNvSpPr/>
          <p:nvPr/>
        </p:nvSpPr>
        <p:spPr>
          <a:xfrm>
            <a:off x="473200" y="982050"/>
            <a:ext cx="78966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ru" sz="2600" b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Тестировщик программного обеспечения</a:t>
            </a:r>
            <a:endParaRPr sz="2000" b="1" i="0" u="none" strike="noStrike" cap="non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7" name="Google Shape;247;p54"/>
          <p:cNvSpPr txBox="1"/>
          <p:nvPr/>
        </p:nvSpPr>
        <p:spPr>
          <a:xfrm>
            <a:off x="540550" y="1619875"/>
            <a:ext cx="8308800" cy="16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Итоговый проект </a:t>
            </a:r>
            <a:endParaRPr sz="27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“Комплексное тестирование платформы </a:t>
            </a:r>
            <a:r>
              <a:rPr lang="en-US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idemo.bspb.ru</a:t>
            </a:r>
            <a:r>
              <a:rPr lang="ru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4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54"/>
          <p:cNvSpPr txBox="1"/>
          <p:nvPr/>
        </p:nvSpPr>
        <p:spPr>
          <a:xfrm>
            <a:off x="44150" y="3525375"/>
            <a:ext cx="4261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18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Преподаватель: Гриненко В.В.</a:t>
            </a:r>
            <a:endParaRPr sz="180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54"/>
          <p:cNvSpPr txBox="1"/>
          <p:nvPr/>
        </p:nvSpPr>
        <p:spPr>
          <a:xfrm>
            <a:off x="4811199" y="3442575"/>
            <a:ext cx="4181100" cy="10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Выполнил: </a:t>
            </a:r>
            <a:r>
              <a:rPr lang="ru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Белокопытов В.Ю.</a:t>
            </a:r>
            <a:endParaRPr sz="18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Поток ТП-</a:t>
            </a:r>
            <a:r>
              <a:rPr lang="ru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841</a:t>
            </a: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p5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ru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3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автотеста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6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10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DACE050-D1A8-4902-A9C4-0F5332F2B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55" y="597676"/>
            <a:ext cx="8898490" cy="418715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4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автотеста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p64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11</a:t>
            </a:fld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36F2EE-3DD4-4291-BD8B-D6E37F06E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806" y="577955"/>
            <a:ext cx="7858125" cy="432512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5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 выполнения автотеста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p6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12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A93D734-9642-49D4-A63F-7A5CBD447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568467"/>
            <a:ext cx="9144000" cy="421636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6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Анализ результатов тестирования выбранного объекта приложения </a:t>
            </a:r>
            <a:endParaRPr sz="2200" b="1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6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13</a:t>
            </a:fld>
            <a:endParaRPr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832CAD8-5198-43C1-A992-D4E321B72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6307"/>
            <a:ext cx="9144000" cy="39908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7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Выводы об оптимальности выбранной стратегии тестирования</a:t>
            </a:r>
            <a:endParaRPr sz="2200" b="1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200" b="1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p6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14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7962A1-A8D7-465F-AFA4-B157BD56B70F}"/>
              </a:ext>
            </a:extLst>
          </p:cNvPr>
          <p:cNvSpPr txBox="1"/>
          <p:nvPr/>
        </p:nvSpPr>
        <p:spPr>
          <a:xfrm>
            <a:off x="311699" y="1660852"/>
            <a:ext cx="813073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Для проверки веб-платформы необходимо и достаточно было провести</a:t>
            </a:r>
          </a:p>
          <a:p>
            <a:r>
              <a:rPr lang="ru-RU" sz="1800" dirty="0"/>
              <a:t>функциональное и UI/UX тестирование. В результате применения техник</a:t>
            </a:r>
          </a:p>
          <a:p>
            <a:r>
              <a:rPr lang="ru-RU" sz="1800" dirty="0"/>
              <a:t>тест дизайна мы добились оптимальных результатов и максимизировали</a:t>
            </a:r>
          </a:p>
          <a:p>
            <a:r>
              <a:rPr lang="ru-RU" sz="1800" dirty="0"/>
              <a:t>тестовое покрытие.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9"/>
          <p:cNvSpPr/>
          <p:nvPr/>
        </p:nvSpPr>
        <p:spPr>
          <a:xfrm>
            <a:off x="456901" y="428184"/>
            <a:ext cx="4844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1" dirty="0">
                <a:solidFill>
                  <a:srgbClr val="1E5CEC"/>
                </a:solidFill>
                <a:latin typeface="Montserrat"/>
                <a:ea typeface="Montserrat"/>
                <a:cs typeface="Montserrat"/>
                <a:sym typeface="Montserrat"/>
              </a:rPr>
              <a:t>Рефлексия</a:t>
            </a:r>
          </a:p>
        </p:txBody>
      </p:sp>
      <p:pic>
        <p:nvPicPr>
          <p:cNvPr id="364" name="Google Shape;364;p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89869" y="1520213"/>
            <a:ext cx="3990134" cy="3117284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6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ru"/>
              <a:t>15</a:t>
            </a:fld>
            <a:endParaRPr/>
          </a:p>
        </p:txBody>
      </p:sp>
      <p:sp>
        <p:nvSpPr>
          <p:cNvPr id="366" name="Google Shape;366;p69"/>
          <p:cNvSpPr txBox="1"/>
          <p:nvPr/>
        </p:nvSpPr>
        <p:spPr>
          <a:xfrm>
            <a:off x="491425" y="953575"/>
            <a:ext cx="4163400" cy="39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 процессе изучения программы я получил хорошие базовые знания в сфере тестирования ПО и в частности, ручного тестирования веб-сайтов, познакомился и немного поработал с инструментами, используемыми в тестировании, такими как: XMind, Trello, Jira, TestRail, GIT, Postman, MySQL, Selenium IDE, PyCharm. Самостоятельно написал небольшой код на языке Python. Наиболее интересной для меня стала работа </a:t>
            </a:r>
            <a:r>
              <a:rPr lang="ru-RU" dirty="0">
                <a:latin typeface="Montserrat"/>
                <a:ea typeface="Montserrat"/>
                <a:cs typeface="Montserrat"/>
                <a:sym typeface="Montserrat"/>
              </a:rPr>
              <a:t>в</a:t>
            </a:r>
            <a:r>
              <a:rPr lang="ru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PyCharm </a:t>
            </a:r>
            <a:r>
              <a:rPr lang="ru-RU" dirty="0">
                <a:latin typeface="Montserrat"/>
                <a:ea typeface="Montserrat"/>
                <a:cs typeface="Montserrat"/>
                <a:sym typeface="Montserrat"/>
              </a:rPr>
              <a:t>по написанию </a:t>
            </a:r>
            <a:r>
              <a:rPr lang="ru-RU" dirty="0" err="1">
                <a:latin typeface="Montserrat"/>
                <a:ea typeface="Montserrat"/>
                <a:cs typeface="Montserrat"/>
                <a:sym typeface="Montserrat"/>
              </a:rPr>
              <a:t>автотестов</a:t>
            </a:r>
            <a:r>
              <a:rPr lang="ru-RU" dirty="0">
                <a:latin typeface="Montserrat"/>
                <a:ea typeface="Montserrat"/>
                <a:cs typeface="Montserrat"/>
                <a:sym typeface="Montserrat"/>
              </a:rPr>
              <a:t> на языке</a:t>
            </a:r>
            <a:r>
              <a:rPr lang="ru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Python. </a:t>
            </a:r>
            <a:endParaRPr sz="14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 моими практическими работами вы можете ознакомиться по ссылке на GIT HUB: </a:t>
            </a:r>
            <a:r>
              <a:rPr lang="ru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https://github.com/</a:t>
            </a:r>
            <a:r>
              <a:rPr lang="en-US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valeriy2001</a:t>
            </a:r>
            <a:endParaRPr sz="14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14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Благодарю за внимание! </a:t>
            </a:r>
            <a:endParaRPr sz="1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800" dirty="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5"/>
          <p:cNvSpPr txBox="1">
            <a:spLocks noGrp="1"/>
          </p:cNvSpPr>
          <p:nvPr>
            <p:ph type="title"/>
          </p:nvPr>
        </p:nvSpPr>
        <p:spPr>
          <a:xfrm>
            <a:off x="2911450" y="298725"/>
            <a:ext cx="24495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25"/>
              <a:buFont typeface="Arial"/>
              <a:buNone/>
            </a:pPr>
            <a:r>
              <a:rPr lang="ru" sz="2425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Содержание</a:t>
            </a:r>
            <a:endParaRPr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p55"/>
          <p:cNvSpPr txBox="1"/>
          <p:nvPr/>
        </p:nvSpPr>
        <p:spPr>
          <a:xfrm>
            <a:off x="629200" y="1189775"/>
            <a:ext cx="80829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жизненного цикла тестирования ПО;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методологии разработки ПО;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 (чек-лист, тест-кейсы, баг-репорты);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Применение техник тест-дизайна;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автотеста;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 выполнения автотеста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Анализ результатов тестирования выбранного приложения; 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Выводы об оптимальности выбранной стратегии тестирования.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5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6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жизненного цикла тестирования ПО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p5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3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CAC8732-2293-425D-96FD-7F75BF0DA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027" y="586800"/>
            <a:ext cx="7750165" cy="45567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7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методологии разработки ПО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5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4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0C655EB-614C-4FE1-9F74-68481501D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90" y="712924"/>
            <a:ext cx="8040413" cy="44305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8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чек-лист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p58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5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2D64A02-FCFF-41C2-B99B-FA55C2227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3640"/>
            <a:ext cx="9144000" cy="42154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9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тест-кейсы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5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6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7F9A2B7-7975-4D93-901E-5CFBC2E9E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8893"/>
            <a:ext cx="9144000" cy="41859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0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баг-репорты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" name="Google Shape;295;p6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7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FEA6C24-6C11-4BD8-BA8D-E7BDA324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356" y="559676"/>
            <a:ext cx="8560102" cy="41411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1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Применение техник тест-дизайна: чек лист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3" name="Google Shape;303;p6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8</a:t>
            </a:fld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D014B3-7F62-4E04-98D8-DD142E234441}"/>
              </a:ext>
            </a:extLst>
          </p:cNvPr>
          <p:cNvSpPr txBox="1"/>
          <p:nvPr/>
        </p:nvSpPr>
        <p:spPr>
          <a:xfrm>
            <a:off x="311699" y="55903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До применения техник тест-дизайна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349593-40CE-4852-9878-24FEE69D6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66813"/>
            <a:ext cx="9144000" cy="25154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4B178B-403C-43FC-8CEF-9BD80D7B092B}"/>
              </a:ext>
            </a:extLst>
          </p:cNvPr>
          <p:cNvSpPr txBox="1"/>
          <p:nvPr/>
        </p:nvSpPr>
        <p:spPr>
          <a:xfrm>
            <a:off x="374762" y="345789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После применения техник тест-дизайна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BADB3C1-449F-492F-8242-2E3FE6E6C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65667"/>
            <a:ext cx="9144000" cy="87920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93B6A7B-699C-4E43-899A-8C55B9758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32149"/>
            <a:ext cx="9144000" cy="87920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2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Применение техник тест-дизайна: тест-кейсы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p6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9</a:t>
            </a:fld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AAAC69-B4D8-4336-8B74-0A0F74DB520E}"/>
              </a:ext>
            </a:extLst>
          </p:cNvPr>
          <p:cNvSpPr txBox="1"/>
          <p:nvPr/>
        </p:nvSpPr>
        <p:spPr>
          <a:xfrm>
            <a:off x="2187796" y="503194"/>
            <a:ext cx="36597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До применения техник тест-дизайна (21)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00B471-EBA9-4A89-9193-F4FA0D7FE98C}"/>
              </a:ext>
            </a:extLst>
          </p:cNvPr>
          <p:cNvSpPr txBox="1"/>
          <p:nvPr/>
        </p:nvSpPr>
        <p:spPr>
          <a:xfrm>
            <a:off x="2270234" y="2605495"/>
            <a:ext cx="383102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После применения техник тест-дизайна (6)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B1EC87E-983F-438C-A4A6-9BBAEBA80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6375"/>
            <a:ext cx="9144000" cy="179955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FE64B0A-F92B-4E0C-9905-A991D3B13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832026"/>
            <a:ext cx="9144000" cy="19816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Другая 1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52EF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300</Words>
  <Application>Microsoft Office PowerPoint</Application>
  <PresentationFormat>Экран (16:9)</PresentationFormat>
  <Paragraphs>62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Montserrat</vt:lpstr>
      <vt:lpstr>Montserrat ExtraBold</vt:lpstr>
      <vt:lpstr>Calibri</vt:lpstr>
      <vt:lpstr>Montserrat Medium</vt:lpstr>
      <vt:lpstr>Arial</vt:lpstr>
      <vt:lpstr>Simple Light</vt:lpstr>
      <vt:lpstr>Тема Office</vt:lpstr>
      <vt:lpstr>Simple Light</vt:lpstr>
      <vt:lpstr>Презентация PowerPoint</vt:lpstr>
      <vt:lpstr>Содержание</vt:lpstr>
      <vt:lpstr>Майнд-карта жизненного цикла тестирования ПО</vt:lpstr>
      <vt:lpstr>Майнд-карта методологии разработки ПО</vt:lpstr>
      <vt:lpstr>Тестовая документация: чек-лист</vt:lpstr>
      <vt:lpstr>Тестовая документация: тест-кейсы</vt:lpstr>
      <vt:lpstr>Тестовая документация: баг-репорты</vt:lpstr>
      <vt:lpstr>Применение техник тест-дизайна: чек лист</vt:lpstr>
      <vt:lpstr>Применение техник тест-дизайна: тест-кейсы</vt:lpstr>
      <vt:lpstr>Листинг автотеста</vt:lpstr>
      <vt:lpstr>Листинг автотеста</vt:lpstr>
      <vt:lpstr>Результат выполнения автотеста</vt:lpstr>
      <vt:lpstr>Анализ результатов тестирования выбранного объекта приложения </vt:lpstr>
      <vt:lpstr>Выводы об оптимальности выбранной стратегии тестирования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Валерий Белокопытов</dc:creator>
  <cp:lastModifiedBy>Валерий Белокопытов</cp:lastModifiedBy>
  <cp:revision>10</cp:revision>
  <dcterms:modified xsi:type="dcterms:W3CDTF">2023-05-17T09:41:44Z</dcterms:modified>
</cp:coreProperties>
</file>